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8" r:id="rId3"/>
    <p:sldId id="262" r:id="rId4"/>
    <p:sldId id="257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6DAA"/>
    <a:srgbClr val="C7DDE9"/>
    <a:srgbClr val="83BBDC"/>
    <a:srgbClr val="5097C5"/>
    <a:srgbClr val="2D49A0"/>
    <a:srgbClr val="5197C5"/>
    <a:srgbClr val="5097C6"/>
    <a:srgbClr val="306CAA"/>
    <a:srgbClr val="83BADC"/>
    <a:srgbClr val="2D49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91"/>
    <p:restoredTop sz="96327"/>
  </p:normalViewPr>
  <p:slideViewPr>
    <p:cSldViewPr snapToGrid="0" snapToObjects="1">
      <p:cViewPr varScale="1">
        <p:scale>
          <a:sx n="197" d="100"/>
          <a:sy n="197" d="100"/>
        </p:scale>
        <p:origin x="208" y="1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66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36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457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447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70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78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411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3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88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50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716EA-FF90-834E-88B1-26D05FA2343F}" type="datetimeFigureOut">
              <a:rPr lang="en-US" smtClean="0"/>
              <a:t>9/1/20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396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6.png"/><Relationship Id="rId7" Type="http://schemas.openxmlformats.org/officeDocument/2006/relationships/image" Target="../media/image10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703046-A489-C743-9366-771062510D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51" r="1" b="1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122" name="Freeform: Shape 121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4" name="Freeform: Shape 123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BF63DF-4A10-174F-BE1E-549896ACC6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We’re Better Together</a:t>
            </a:r>
            <a:endParaRPr lang="en-US" sz="4800" dirty="0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37AD0E-3060-1245-A55C-1E7E632AADC8}"/>
              </a:ext>
            </a:extLst>
          </p:cNvPr>
          <p:cNvSpPr txBox="1"/>
          <p:nvPr/>
        </p:nvSpPr>
        <p:spPr>
          <a:xfrm>
            <a:off x="616226" y="705678"/>
            <a:ext cx="3120726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NWA 2020 Virtual Conference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Tony Rice </a:t>
            </a:r>
            <a:r>
              <a:rPr lang="en-US" dirty="0">
                <a:latin typeface="+mj-lt"/>
              </a:rPr>
              <a:t>NASA/JPL SSA</a:t>
            </a:r>
            <a:br>
              <a:rPr lang="en-US" dirty="0">
                <a:latin typeface="+mj-lt"/>
              </a:rPr>
            </a:br>
            <a:r>
              <a:rPr lang="en-US" dirty="0"/>
              <a:t>Nate Johnson </a:t>
            </a:r>
            <a:r>
              <a:rPr lang="en-US" dirty="0">
                <a:latin typeface="+mj-lt"/>
              </a:rPr>
              <a:t>NBC O&amp;O </a:t>
            </a:r>
            <a:r>
              <a:rPr lang="en-US" dirty="0" err="1">
                <a:latin typeface="+mj-lt"/>
              </a:rPr>
              <a:t>WxOps</a:t>
            </a:r>
            <a:endParaRPr lang="en-US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A050C1-F0A8-274A-9291-0B390A4EA252}"/>
              </a:ext>
            </a:extLst>
          </p:cNvPr>
          <p:cNvSpPr txBox="1"/>
          <p:nvPr/>
        </p:nvSpPr>
        <p:spPr>
          <a:xfrm>
            <a:off x="477981" y="4785631"/>
            <a:ext cx="1888017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Snow forecasts</a:t>
            </a:r>
          </a:p>
          <a:p>
            <a:pPr>
              <a:spcAft>
                <a:spcPts val="600"/>
              </a:spcAft>
            </a:pPr>
            <a:r>
              <a:rPr lang="en-US" dirty="0"/>
              <a:t>February 20, 2020</a:t>
            </a:r>
          </a:p>
        </p:txBody>
      </p:sp>
    </p:spTree>
    <p:extLst>
      <p:ext uri="{BB962C8B-B14F-4D97-AF65-F5344CB8AC3E}">
        <p14:creationId xmlns:p14="http://schemas.microsoft.com/office/powerpoint/2010/main" val="2911765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98369-C2BF-834F-9C63-C7E3CA60D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 Evolution for Holly Springs, NC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21D5164-8B93-A748-95A4-7A2FF4BF00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4327260"/>
              </p:ext>
            </p:extLst>
          </p:nvPr>
        </p:nvGraphicFramePr>
        <p:xfrm>
          <a:off x="557688" y="2099990"/>
          <a:ext cx="10872312" cy="26783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6588">
                  <a:extLst>
                    <a:ext uri="{9D8B030D-6E8A-4147-A177-3AD203B41FA5}">
                      <a16:colId xmlns:a16="http://schemas.microsoft.com/office/drawing/2014/main" val="4023556201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3816544305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2023222964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52154535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1382405341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204993826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2776595371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4063905197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3405657768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1739678727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342080561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245346244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2306626278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461657907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893027251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511711788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1596626035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3913439631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3230839311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2400265474"/>
                    </a:ext>
                  </a:extLst>
                </a:gridCol>
                <a:gridCol w="472436">
                  <a:extLst>
                    <a:ext uri="{9D8B030D-6E8A-4147-A177-3AD203B41FA5}">
                      <a16:colId xmlns:a16="http://schemas.microsoft.com/office/drawing/2014/main" val="2846243597"/>
                    </a:ext>
                  </a:extLst>
                </a:gridCol>
                <a:gridCol w="647004">
                  <a:extLst>
                    <a:ext uri="{9D8B030D-6E8A-4147-A177-3AD203B41FA5}">
                      <a16:colId xmlns:a16="http://schemas.microsoft.com/office/drawing/2014/main" val="1652191739"/>
                    </a:ext>
                  </a:extLst>
                </a:gridCol>
              </a:tblGrid>
              <a:tr h="762550">
                <a:tc>
                  <a:txBody>
                    <a:bodyPr/>
                    <a:lstStyle/>
                    <a:p>
                      <a:endParaRPr lang="en-US" sz="800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average</a:t>
                      </a:r>
                    </a:p>
                  </a:txBody>
                  <a:tcPr anchor="b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3784634"/>
                  </a:ext>
                </a:extLst>
              </a:tr>
              <a:tr h="579489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2"/>
                          </a:solidFill>
                        </a:rPr>
                        <a:t>2/19</a:t>
                      </a:r>
                      <a:br>
                        <a:rPr lang="en-US" sz="1200" b="1" dirty="0">
                          <a:solidFill>
                            <a:schemeClr val="tx2"/>
                          </a:solidFill>
                        </a:rPr>
                      </a:br>
                      <a:r>
                        <a:rPr lang="en-US" sz="1200" b="1" dirty="0">
                          <a:solidFill>
                            <a:schemeClr val="tx2"/>
                          </a:solidFill>
                        </a:rPr>
                        <a:t>10am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9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2"/>
                          </a:solidFill>
                        </a:rPr>
                        <a:t>3-6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9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2"/>
                          </a:solidFill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2"/>
                          </a:solidFill>
                        </a:rPr>
                        <a:t>2-4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BBD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DE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1-2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BBD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2.3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095053"/>
                  </a:ext>
                </a:extLst>
              </a:tr>
              <a:tr h="606329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2"/>
                          </a:solidFill>
                        </a:rPr>
                        <a:t>2/19</a:t>
                      </a:r>
                      <a:br>
                        <a:rPr lang="en-US" sz="1200" b="1" dirty="0">
                          <a:solidFill>
                            <a:schemeClr val="tx2"/>
                          </a:solidFill>
                        </a:rPr>
                      </a:br>
                      <a:r>
                        <a:rPr lang="en-US" sz="1200" b="1" dirty="0">
                          <a:solidFill>
                            <a:schemeClr val="tx2"/>
                          </a:solidFill>
                        </a:rPr>
                        <a:t>6pm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4-6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9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2"/>
                          </a:solidFill>
                        </a:rPr>
                        <a:t>3-6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9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2"/>
                          </a:solidFill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2"/>
                          </a:solidFill>
                        </a:rPr>
                        <a:t>2-4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BBD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F97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2.8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1464641"/>
                  </a:ext>
                </a:extLst>
              </a:tr>
              <a:tr h="729939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2"/>
                          </a:solidFill>
                        </a:rPr>
                        <a:t>2/20 12:30pm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4-6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9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2"/>
                          </a:solidFill>
                        </a:rPr>
                        <a:t>2-5+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9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2"/>
                          </a:solidFill>
                        </a:rPr>
                        <a:t>3-5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9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2"/>
                          </a:solidFill>
                        </a:rPr>
                        <a:t>2-5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2"/>
                          </a:solidFill>
                        </a:rPr>
                        <a:t>2-4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6DA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BAD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1-2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BAD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2.6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097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5333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8048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BCC55-7658-D445-A92C-A41BB9252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2766"/>
            <a:ext cx="10515600" cy="1325563"/>
          </a:xfrm>
        </p:spPr>
        <p:txBody>
          <a:bodyPr/>
          <a:lstStyle/>
          <a:p>
            <a:r>
              <a:rPr lang="en-US" dirty="0"/>
              <a:t>Snowfall Forecast Ensemble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4250C0F9-DEB6-7942-9032-B32A5D789C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7471" y="1415745"/>
            <a:ext cx="10072354" cy="474375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DC08E4-EB84-B74C-89B0-FE8990317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7144" y="5817951"/>
            <a:ext cx="266700" cy="228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EC2804-A06D-4D4F-9807-FE42F6C1CBB0}"/>
              </a:ext>
            </a:extLst>
          </p:cNvPr>
          <p:cNvSpPr txBox="1"/>
          <p:nvPr/>
        </p:nvSpPr>
        <p:spPr>
          <a:xfrm>
            <a:off x="7973844" y="5747585"/>
            <a:ext cx="2462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Forecast consensus miss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F4EDD0-22A9-DA46-B79E-252E42A287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4399" y="3790434"/>
            <a:ext cx="928509" cy="19571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928D92-B503-7B4E-B5DD-73C03DBE998D}"/>
              </a:ext>
            </a:extLst>
          </p:cNvPr>
          <p:cNvSpPr txBox="1"/>
          <p:nvPr/>
        </p:nvSpPr>
        <p:spPr>
          <a:xfrm>
            <a:off x="3561049" y="6166476"/>
            <a:ext cx="51651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dirty="0"/>
              <a:t>Consensus across meteorologists in Raleigh-Durham market against spotter reported totals.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0AA3DF-E73E-9A45-A349-1137F064A916}"/>
              </a:ext>
            </a:extLst>
          </p:cNvPr>
          <p:cNvSpPr txBox="1"/>
          <p:nvPr/>
        </p:nvSpPr>
        <p:spPr>
          <a:xfrm>
            <a:off x="8251153" y="6478800"/>
            <a:ext cx="38064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>
                <a:solidFill>
                  <a:schemeClr val="bg1">
                    <a:lumMod val="65000"/>
                    <a:lumOff val="35000"/>
                  </a:schemeClr>
                </a:solidFill>
              </a:rPr>
              <a:t>Data: WRAL, WTVD, WNCN, Spectrum News, NWS Raleigh</a:t>
            </a:r>
          </a:p>
        </p:txBody>
      </p:sp>
    </p:spTree>
    <p:extLst>
      <p:ext uri="{BB962C8B-B14F-4D97-AF65-F5344CB8AC3E}">
        <p14:creationId xmlns:p14="http://schemas.microsoft.com/office/powerpoint/2010/main" val="1487388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1C34C-429E-E84B-A546-17D489975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649" y="238192"/>
            <a:ext cx="4019082" cy="1325563"/>
          </a:xfrm>
        </p:spPr>
        <p:txBody>
          <a:bodyPr/>
          <a:lstStyle/>
          <a:p>
            <a:r>
              <a:rPr lang="en-US" dirty="0"/>
              <a:t>1 event,</a:t>
            </a:r>
            <a:br>
              <a:rPr lang="en-US" dirty="0"/>
            </a:br>
            <a:r>
              <a:rPr lang="en-US" dirty="0"/>
              <a:t>many </a:t>
            </a:r>
            <a:r>
              <a:rPr lang="en-US" dirty="0" err="1"/>
              <a:t>colorscales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2462D9-1370-CE44-8529-6F3E482C7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749137"/>
            <a:ext cx="11701849" cy="692217"/>
          </a:xfr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17E9A604-4257-BC4E-B905-C08A4DADE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259" y="2146134"/>
            <a:ext cx="12192000" cy="8025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79F5A8-831D-E640-A1F9-5D82B7CEDB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63470"/>
            <a:ext cx="12192000" cy="8025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5558B9-CFDB-2D4E-B107-FBE3B1EE8E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407547"/>
            <a:ext cx="12192000" cy="802571"/>
          </a:xfrm>
          <a:prstGeom prst="rect">
            <a:avLst/>
          </a:prstGeom>
        </p:spPr>
      </p:pic>
      <p:pic>
        <p:nvPicPr>
          <p:cNvPr id="13" name="Picture 12" descr="A picture containing drawing, flower, table&#10;&#10;Description automatically generated">
            <a:extLst>
              <a:ext uri="{FF2B5EF4-FFF2-40B4-BE49-F238E27FC236}">
                <a16:creationId xmlns:a16="http://schemas.microsoft.com/office/drawing/2014/main" id="{179A7869-D089-974F-8595-47E7CB3EB8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055429"/>
            <a:ext cx="12192000" cy="802571"/>
          </a:xfrm>
          <a:prstGeom prst="rect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5E5D6F1-681F-E64D-A413-5E8F97F621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3539" y="229124"/>
            <a:ext cx="6392812" cy="47946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C562EA3-6995-4D42-A13C-C9EF0C132B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5210118"/>
            <a:ext cx="6499654" cy="80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862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4D9F3-6E0E-0D46-B7A1-CDC6524ED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to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0A500-3B37-A74F-827B-ED8AD9C12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472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4D9F3-6E0E-0D46-B7A1-CDC6524ED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58AA8C-3B3B-BE4C-A5A2-9723BA5E90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0593" y="3429000"/>
            <a:ext cx="6177228" cy="34890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3DE970-0A8A-544C-8F43-BAD223CAC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314" y="3429000"/>
            <a:ext cx="6177228" cy="35337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947CE4-8DD6-F043-A580-3DF843B6AB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0593" y="-9206"/>
            <a:ext cx="6177228" cy="3489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06E837-2C2E-0546-B290-9F2F21B56C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994" y="-9206"/>
            <a:ext cx="6177228" cy="34890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CC4008-7AD1-B741-A080-9991DD07A92D}"/>
              </a:ext>
            </a:extLst>
          </p:cNvPr>
          <p:cNvSpPr txBox="1"/>
          <p:nvPr/>
        </p:nvSpPr>
        <p:spPr>
          <a:xfrm>
            <a:off x="11353800" y="2776131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1-2”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79FBD1-125A-394C-B79C-CAD6D1F4EA9F}"/>
              </a:ext>
            </a:extLst>
          </p:cNvPr>
          <p:cNvSpPr txBox="1"/>
          <p:nvPr/>
        </p:nvSpPr>
        <p:spPr>
          <a:xfrm>
            <a:off x="4979272" y="6231265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2-3”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18867B-1C8D-414A-9238-1194C8AE1D23}"/>
              </a:ext>
            </a:extLst>
          </p:cNvPr>
          <p:cNvSpPr txBox="1"/>
          <p:nvPr/>
        </p:nvSpPr>
        <p:spPr>
          <a:xfrm>
            <a:off x="5176572" y="2776131"/>
            <a:ext cx="6976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&lt;1”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3C7CE1-6057-CF4B-851A-3D114F48D304}"/>
              </a:ext>
            </a:extLst>
          </p:cNvPr>
          <p:cNvSpPr txBox="1"/>
          <p:nvPr/>
        </p:nvSpPr>
        <p:spPr>
          <a:xfrm>
            <a:off x="11353800" y="6121524"/>
            <a:ext cx="6976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3+”</a:t>
            </a:r>
          </a:p>
        </p:txBody>
      </p:sp>
    </p:spTree>
    <p:extLst>
      <p:ext uri="{BB962C8B-B14F-4D97-AF65-F5344CB8AC3E}">
        <p14:creationId xmlns:p14="http://schemas.microsoft.com/office/powerpoint/2010/main" val="15484835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144</Words>
  <Application>Microsoft Macintosh PowerPoint</Application>
  <PresentationFormat>Widescreen</PresentationFormat>
  <Paragraphs>72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We’re Better Together</vt:lpstr>
      <vt:lpstr>Forecast Evolution for Holly Springs, NC</vt:lpstr>
      <vt:lpstr>Snowfall Forecast Ensemble</vt:lpstr>
      <vt:lpstr>1 event, many colorscales</vt:lpstr>
      <vt:lpstr>Call to action</vt:lpstr>
      <vt:lpstr>Ensemble Map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We’re Better Together</dc:title>
  <dc:creator>Tony Rice (trice)</dc:creator>
  <cp:lastModifiedBy>Tony Rice (trice)</cp:lastModifiedBy>
  <cp:revision>11</cp:revision>
  <dcterms:created xsi:type="dcterms:W3CDTF">2020-09-01T03:31:48Z</dcterms:created>
  <dcterms:modified xsi:type="dcterms:W3CDTF">2020-09-01T08:32:56Z</dcterms:modified>
</cp:coreProperties>
</file>

<file path=docProps/thumbnail.jpeg>
</file>